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8" r:id="rId2"/>
    <p:sldId id="284" r:id="rId3"/>
    <p:sldId id="289" r:id="rId4"/>
    <p:sldId id="290" r:id="rId5"/>
    <p:sldId id="294" r:id="rId6"/>
    <p:sldId id="293" r:id="rId7"/>
    <p:sldId id="291" r:id="rId8"/>
    <p:sldId id="295" r:id="rId9"/>
    <p:sldId id="299" r:id="rId10"/>
    <p:sldId id="298" r:id="rId11"/>
    <p:sldId id="297" r:id="rId12"/>
    <p:sldId id="300" r:id="rId13"/>
    <p:sldId id="307" r:id="rId14"/>
    <p:sldId id="260" r:id="rId15"/>
    <p:sldId id="302" r:id="rId16"/>
    <p:sldId id="303" r:id="rId17"/>
    <p:sldId id="304" r:id="rId18"/>
    <p:sldId id="305" r:id="rId19"/>
    <p:sldId id="306" r:id="rId20"/>
    <p:sldId id="308" r:id="rId21"/>
    <p:sldId id="281" r:id="rId22"/>
    <p:sldId id="28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B2A"/>
    <a:srgbClr val="282B2A"/>
    <a:srgbClr val="36B07B"/>
    <a:srgbClr val="E63F49"/>
    <a:srgbClr val="272B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9"/>
    <p:restoredTop sz="81905" autoAdjust="0"/>
  </p:normalViewPr>
  <p:slideViewPr>
    <p:cSldViewPr snapToGrid="0" snapToObjects="1">
      <p:cViewPr varScale="1">
        <p:scale>
          <a:sx n="87" d="100"/>
          <a:sy n="87" d="100"/>
        </p:scale>
        <p:origin x="420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5BDB4FC-CE87-9A00-0D6F-51172C11FA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D208F2-DD90-6F19-DD0F-60DD9E5A4B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C47B9-B15A-CA4F-A7A7-34767D1EC5E5}" type="datetimeFigureOut">
              <a:rPr lang="fr-FR" smtClean="0"/>
              <a:t>25/01/2024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24C2C4-4288-7327-BA09-47AFA5387D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0DB2DC-E8C8-F5C4-2615-6E449E31F86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6B842-0011-D843-B11A-57A8F8B69F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3205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B1E43D-4BAE-3E4D-B196-7F978E869BA5}" type="datetimeFigureOut">
              <a:rPr lang="fr-FR" smtClean="0"/>
              <a:t>25/01/2024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69CF-9B66-FF4A-B021-704AA18FD8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000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177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Analyse des entrées / sorties d’un système</a:t>
            </a:r>
          </a:p>
          <a:p>
            <a:r>
              <a:rPr lang="fr-FR" dirty="0"/>
              <a:t>- Repose en partie sur les informations extraites de la supervision</a:t>
            </a:r>
          </a:p>
          <a:p>
            <a:r>
              <a:rPr lang="fr-FR" dirty="0"/>
              <a:t>- Fournit une compréhension globale du système en corrélant l’ensemble des informations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Surveiller c’est bien, prévenir c’est mieux !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227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Approche stratégique sur laquelle se base maintenant la plupart des acteurs du marché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16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Monitoring is capturing and displaying data, whereas observability can discern system health by analyzing its inputs and outputs. For example, we can actively watch a single metric for changes that indicate a problem — this is monitoring. A system is observable if it emits useful data about its internal state, which is crucial for determining the root cause.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02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Aussi connu sous le nom de « loi de l’emmerdement maximal » : </a:t>
            </a:r>
          </a:p>
          <a:p>
            <a:r>
              <a:rPr lang="fr-FR" dirty="0"/>
              <a:t>- Tout ce qui pourrait mal se passer se passera </a:t>
            </a:r>
          </a:p>
          <a:p>
            <a:r>
              <a:rPr lang="fr-FR" dirty="0"/>
              <a:t>- Le pire est toujours certain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 ah c’est pas de chance, mais tu nous parles surtout d’un problème d’orga là ? »</a:t>
            </a:r>
          </a:p>
          <a:p>
            <a:r>
              <a:rPr lang="fr-FR" dirty="0"/>
              <a:t>Très rapidement, je sens que quelque chose ne tourne pas rond..</a:t>
            </a:r>
          </a:p>
          <a:p>
            <a:r>
              <a:rPr lang="fr-FR" dirty="0"/>
              <a:t>Mon client me demande 2 choses:</a:t>
            </a:r>
          </a:p>
          <a:p>
            <a:pPr marL="228600" indent="-228600">
              <a:buAutoNum type="arabicParenR"/>
            </a:pPr>
            <a:r>
              <a:rPr lang="fr-FR" dirty="0"/>
              <a:t>Comprendre ce qui s’est passé</a:t>
            </a:r>
          </a:p>
          <a:p>
            <a:pPr marL="228600" indent="-228600">
              <a:buAutoNum type="arabicParenR"/>
            </a:pPr>
            <a:r>
              <a:rPr lang="fr-FR" dirty="0"/>
              <a:t>Faire en sorte que cela ne se reproduise pas</a:t>
            </a:r>
          </a:p>
          <a:p>
            <a:pPr marL="0" indent="0">
              <a:buNone/>
            </a:pPr>
            <a:r>
              <a:rPr lang="fr-FR" dirty="0"/>
              <a:t>A ce moment je suis bien embêté parce que je ne peux pas lui donner une explication satisfaisante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0153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Anglicisme : to monitor =&gt; surveiller</a:t>
            </a:r>
          </a:p>
          <a:p>
            <a:endParaRPr lang="fr-FR" dirty="0"/>
          </a:p>
          <a:p>
            <a:r>
              <a:rPr lang="fr-FR" dirty="0"/>
              <a:t>Mais plein de choses peuvent </a:t>
            </a:r>
            <a:r>
              <a:rPr lang="fr-FR"/>
              <a:t>être surveillées !</a:t>
            </a:r>
            <a:endParaRPr lang="fr-FR" dirty="0"/>
          </a:p>
          <a:p>
            <a:endParaRPr lang="fr-FR" dirty="0"/>
          </a:p>
          <a:p>
            <a:r>
              <a:rPr lang="fr-FR" dirty="0"/>
              <a:t>Par exemple pour une application web, on va mesurer: </a:t>
            </a:r>
          </a:p>
          <a:p>
            <a:pPr lvl="1"/>
            <a:r>
              <a:rPr lang="fr-FR" dirty="0"/>
              <a:t>sa disponibilité</a:t>
            </a:r>
          </a:p>
          <a:p>
            <a:pPr lvl="1"/>
            <a:r>
              <a:rPr lang="fr-FR" dirty="0"/>
              <a:t>sa navigabilité</a:t>
            </a:r>
          </a:p>
          <a:p>
            <a:pPr lvl="1"/>
            <a:r>
              <a:rPr lang="fr-FR" dirty="0"/>
              <a:t>ses fonctionnalités</a:t>
            </a:r>
          </a:p>
          <a:p>
            <a:pPr lvl="1"/>
            <a:r>
              <a:rPr lang="fr-FR" dirty="0"/>
              <a:t>ses performances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50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spcBef>
                <a:spcPts val="2000"/>
              </a:spcBef>
              <a:spcAft>
                <a:spcPts val="600"/>
              </a:spcAft>
              <a:buNone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- message sur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slack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/ Teams si un serveur est down</a:t>
            </a:r>
          </a:p>
          <a:p>
            <a:pPr marL="0" lvl="1" indent="0">
              <a:spcBef>
                <a:spcPts val="2000"/>
              </a:spcBef>
              <a:spcAft>
                <a:spcPts val="600"/>
              </a:spcAft>
              <a:buNone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- E-mail pour prévenir de l’expiration prochaine de certificats TLS </a:t>
            </a:r>
          </a:p>
          <a:p>
            <a:pPr marL="0" lvl="1" indent="0">
              <a:spcBef>
                <a:spcPts val="2000"/>
              </a:spcBef>
              <a:spcAft>
                <a:spcPts val="600"/>
              </a:spcAft>
              <a:buNone/>
              <a:defRPr/>
            </a:pP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Exemple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Uptime /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HeartBeat</a:t>
            </a: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as a service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3079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Statistiques d’utilisation du CPU / mémoire / système de fichiers</a:t>
            </a:r>
          </a:p>
          <a:p>
            <a:pPr lvl="0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Accès disques et réseau </a:t>
            </a:r>
          </a:p>
          <a:p>
            <a:pPr marL="0" lvl="0" indent="0">
              <a:spcBef>
                <a:spcPts val="2000"/>
              </a:spcBef>
              <a:spcAft>
                <a:spcPts val="600"/>
              </a:spcAft>
              <a:buNone/>
              <a:defRPr/>
            </a:pPr>
            <a:endParaRPr lang="fr-FR" dirty="0">
              <a:solidFill>
                <a:srgbClr val="282B2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MetricBeat</a:t>
            </a:r>
            <a:r>
              <a:rPr lang="fr-FR" dirty="0">
                <a:solidFill>
                  <a:srgbClr val="282B2A"/>
                </a:solidFill>
              </a:rPr>
              <a:t> as a Service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85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Analyse de la latence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throughput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, CPU utilisée par le processus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Pour les applications Java analyse de la mémoire (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heap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&amp; non-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heap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, compte des threads, utilisation du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garbage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collector etc.)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Elastic</a:t>
            </a:r>
            <a:r>
              <a:rPr lang="fr-FR" dirty="0">
                <a:solidFill>
                  <a:srgbClr val="282B2A"/>
                </a:solidFill>
              </a:rPr>
              <a:t> APM server &amp; agent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702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Centraliser les traces au sein d’une plateforme d’analyse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Analyser le cheminement des requêtes dans un système (Gateway / API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microservices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)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Eléments de contexte et corrélation entre les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spans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/ traces</a:t>
            </a:r>
          </a:p>
          <a:p>
            <a:pPr marL="4572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Analyse des transactions : temps passé dans chaque « brique » (ex: http / app /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postgresql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/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hibernate-search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etc.), erreurs levées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endParaRPr lang="fr-FR" dirty="0">
              <a:solidFill>
                <a:srgbClr val="282B2A"/>
              </a:solidFill>
              <a:latin typeface="Larsseit" pitchFamily="2" charset="77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Grafana</a:t>
            </a:r>
            <a:r>
              <a:rPr lang="fr-FR" dirty="0">
                <a:solidFill>
                  <a:srgbClr val="282B2A"/>
                </a:solidFill>
              </a:rPr>
              <a:t> / </a:t>
            </a:r>
            <a:r>
              <a:rPr lang="fr-FR" dirty="0" err="1">
                <a:solidFill>
                  <a:srgbClr val="282B2A"/>
                </a:solidFill>
              </a:rPr>
              <a:t>Zipkin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001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Détail des visites de l’application (nombre total, utilisateurs uniques, répartition géographique, browser utilisé)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Détail des actions réalisés, pages visités, </a:t>
            </a:r>
            <a:r>
              <a:rPr lang="fr-FR" dirty="0" err="1">
                <a:solidFill>
                  <a:srgbClr val="282B2A"/>
                </a:solidFill>
                <a:latin typeface="Larsseit" pitchFamily="2" charset="77"/>
              </a:rPr>
              <a:t>usecases</a:t>
            </a:r>
            <a:r>
              <a:rPr lang="fr-FR" dirty="0">
                <a:solidFill>
                  <a:srgbClr val="282B2A"/>
                </a:solidFill>
                <a:latin typeface="Larsseit" pitchFamily="2" charset="77"/>
              </a:rPr>
              <a:t> les plus fréquents et donc utiles</a:t>
            </a:r>
          </a:p>
          <a:p>
            <a:pPr lvl="1" indent="-457200">
              <a:spcBef>
                <a:spcPts val="2000"/>
              </a:spcBef>
              <a:spcAft>
                <a:spcPts val="600"/>
              </a:spcAft>
              <a:buBlip>
                <a:blip r:embed="rId3"/>
              </a:buBlip>
              <a:defRPr/>
            </a:pPr>
            <a:r>
              <a:rPr kumimoji="0" lang="fr-FR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Mesurer l’impact d’une stratégie A/B </a:t>
            </a:r>
            <a:r>
              <a:rPr kumimoji="0" lang="fr-FR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Testing</a:t>
            </a:r>
            <a:endParaRPr lang="fr-FR" b="1" dirty="0">
              <a:solidFill>
                <a:srgbClr val="282B2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>
                <a:solidFill>
                  <a:srgbClr val="282B2A"/>
                </a:solidFill>
              </a:rPr>
              <a:t>Exemple</a:t>
            </a:r>
            <a:r>
              <a:rPr lang="fr-FR" dirty="0">
                <a:solidFill>
                  <a:srgbClr val="282B2A"/>
                </a:solidFill>
              </a:rPr>
              <a:t>: </a:t>
            </a:r>
            <a:r>
              <a:rPr lang="fr-FR" dirty="0" err="1">
                <a:solidFill>
                  <a:srgbClr val="282B2A"/>
                </a:solidFill>
              </a:rPr>
              <a:t>Matomo</a:t>
            </a:r>
            <a:r>
              <a:rPr lang="fr-FR" dirty="0">
                <a:solidFill>
                  <a:srgbClr val="282B2A"/>
                </a:solidFill>
              </a:rPr>
              <a:t> / Google </a:t>
            </a:r>
            <a:r>
              <a:rPr lang="fr-FR" dirty="0" err="1">
                <a:solidFill>
                  <a:srgbClr val="282B2A"/>
                </a:solidFill>
              </a:rPr>
              <a:t>analytics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69CF-9B66-FF4A-B021-704AA18FD8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724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>
            <a:extLst>
              <a:ext uri="{FF2B5EF4-FFF2-40B4-BE49-F238E27FC236}">
                <a16:creationId xmlns:a16="http://schemas.microsoft.com/office/drawing/2014/main" id="{5847D4B6-6F2F-D6D7-5FA6-7AC679E3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tx1"/>
                </a:solidFill>
                <a:latin typeface="Larsseit Ligh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EF4DB-6BE1-640E-00EA-8A9EF07BE6CF}"/>
              </a:ext>
            </a:extLst>
          </p:cNvPr>
          <p:cNvSpPr/>
          <p:nvPr userDrawn="1"/>
        </p:nvSpPr>
        <p:spPr>
          <a:xfrm>
            <a:off x="0" y="3333550"/>
            <a:ext cx="6096000" cy="85032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0E4EAE-FBFA-C616-40F4-9EB64C9D71A1}"/>
              </a:ext>
            </a:extLst>
          </p:cNvPr>
          <p:cNvSpPr/>
          <p:nvPr userDrawn="1"/>
        </p:nvSpPr>
        <p:spPr>
          <a:xfrm>
            <a:off x="1" y="3333550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6B69C7-AC81-54DD-11F3-25B79DC3ABE9}"/>
              </a:ext>
            </a:extLst>
          </p:cNvPr>
          <p:cNvSpPr/>
          <p:nvPr userDrawn="1"/>
        </p:nvSpPr>
        <p:spPr>
          <a:xfrm>
            <a:off x="814039" y="3333550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F8F634D-E035-5236-68FA-22B1D60212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399" y="2043949"/>
            <a:ext cx="57912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EFFA8B-671E-EB7A-EE1E-A86A29A8D994}"/>
              </a:ext>
            </a:extLst>
          </p:cNvPr>
          <p:cNvSpPr/>
          <p:nvPr userDrawn="1"/>
        </p:nvSpPr>
        <p:spPr>
          <a:xfrm>
            <a:off x="0" y="0"/>
            <a:ext cx="12231029" cy="7014117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5847D4B6-6F2F-D6D7-5FA6-7AC679E3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1325563"/>
          </a:xfrm>
          <a:prstGeom prst="rect">
            <a:avLst/>
          </a:prstGeo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DEF4DB-6BE1-640E-00EA-8A9EF07BE6CF}"/>
              </a:ext>
            </a:extLst>
          </p:cNvPr>
          <p:cNvSpPr/>
          <p:nvPr userDrawn="1"/>
        </p:nvSpPr>
        <p:spPr>
          <a:xfrm>
            <a:off x="0" y="3248888"/>
            <a:ext cx="6096000" cy="85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023D983-2FA9-95EA-60E8-93AD26774B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00397" y="1994964"/>
            <a:ext cx="5791202" cy="1155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45EA8D-8E42-967D-6A3C-4A1ECAE68428}"/>
              </a:ext>
            </a:extLst>
          </p:cNvPr>
          <p:cNvSpPr/>
          <p:nvPr userDrawn="1"/>
        </p:nvSpPr>
        <p:spPr>
          <a:xfrm>
            <a:off x="0" y="3248888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3DA108-C57D-BE73-EC9B-CA2FBA9C672B}"/>
              </a:ext>
            </a:extLst>
          </p:cNvPr>
          <p:cNvSpPr/>
          <p:nvPr userDrawn="1"/>
        </p:nvSpPr>
        <p:spPr>
          <a:xfrm>
            <a:off x="814038" y="3248888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93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golf, sport athlétique, sport, arts de la table&#10;&#10;Description générée automatiquement">
            <a:extLst>
              <a:ext uri="{FF2B5EF4-FFF2-40B4-BE49-F238E27FC236}">
                <a16:creationId xmlns:a16="http://schemas.microsoft.com/office/drawing/2014/main" id="{AF3C7E87-52D1-7A10-A71E-76688AE3C0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9513" y="2340162"/>
            <a:ext cx="12192000" cy="3017520"/>
          </a:xfrm>
          <a:prstGeom prst="rect">
            <a:avLst/>
          </a:prstGeom>
        </p:spPr>
      </p:pic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263461FF-5ED0-0370-EDE8-62A4F5320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168401"/>
            <a:ext cx="10995025" cy="4954588"/>
          </a:xfrm>
          <a:prstGeom prst="rect">
            <a:avLst/>
          </a:prstGeom>
        </p:spPr>
        <p:txBody>
          <a:bodyPr/>
          <a:lstStyle>
            <a:lvl1pPr marL="230400" indent="-457200">
              <a:spcBef>
                <a:spcPts val="2000"/>
              </a:spcBef>
              <a:spcAft>
                <a:spcPts val="600"/>
              </a:spcAft>
              <a:buFontTx/>
              <a:buBlip>
                <a:blip r:embed="rId3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Bef>
                <a:spcPts val="1600"/>
              </a:spcBef>
              <a:spcAft>
                <a:spcPts val="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257300" indent="-342900">
              <a:spcBef>
                <a:spcPts val="500"/>
              </a:spcBef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57350" indent="-28575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114550" indent="-285750"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6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 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 </a:t>
            </a:r>
          </a:p>
          <a:p>
            <a:pPr lvl="6"/>
            <a:endParaRPr lang="fr-FR" dirty="0"/>
          </a:p>
          <a:p>
            <a:pPr lvl="6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6054BD-7603-32A1-E1C3-749C75226C8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4A41D5-F767-78DF-7B3F-3DB231C7E05B}"/>
              </a:ext>
            </a:extLst>
          </p:cNvPr>
          <p:cNvSpPr/>
          <p:nvPr userDrawn="1"/>
        </p:nvSpPr>
        <p:spPr>
          <a:xfrm>
            <a:off x="6932343" y="6618061"/>
            <a:ext cx="814038" cy="79021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7CC054-E323-7504-B787-2C411F2FE5CE}"/>
              </a:ext>
            </a:extLst>
          </p:cNvPr>
          <p:cNvSpPr/>
          <p:nvPr userDrawn="1"/>
        </p:nvSpPr>
        <p:spPr>
          <a:xfrm>
            <a:off x="7746381" y="6618061"/>
            <a:ext cx="814038" cy="79021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3">
            <a:extLst>
              <a:ext uri="{FF2B5EF4-FFF2-40B4-BE49-F238E27FC236}">
                <a16:creationId xmlns:a16="http://schemas.microsoft.com/office/drawing/2014/main" id="{9A1BD37A-1752-72CF-B34D-4096A092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362413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B12266-3999-0CEB-0423-601FC428F3A2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2A570B-218A-4A03-80DF-E253D9372609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ED372-2A06-2B33-E63D-ADF2813CB8B2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8A07A6B-FD97-638E-B802-FD73A5634AE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5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113D1B-78F6-53B9-4AA1-4D642F1EC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728" y="1219200"/>
            <a:ext cx="5259659" cy="4641850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bg1"/>
                </a:solidFill>
                <a:latin typeface="Larsseit Medium" pitchFamily="2" charset="77"/>
              </a:defRPr>
            </a:lvl1pPr>
            <a:lvl2pPr>
              <a:defRPr sz="2800"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sz="2400"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sz="2000"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sz="2000" b="0" i="0">
                <a:solidFill>
                  <a:schemeClr val="bg1"/>
                </a:solidFill>
                <a:latin typeface="Larsseit Light" pitchFamily="2" charset="7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Titre 13">
            <a:extLst>
              <a:ext uri="{FF2B5EF4-FFF2-40B4-BE49-F238E27FC236}">
                <a16:creationId xmlns:a16="http://schemas.microsoft.com/office/drawing/2014/main" id="{4061ABA7-35EA-EE34-CBFC-0841FDA51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435035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1366B5-83DD-65C8-6CB4-6E9060890D99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C71D1E-AFB4-15A8-7FFA-94CBEACAAEA3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48C918-991B-5552-8ED7-DB73E025603D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49C112-01E6-62BC-3B79-D0CA711D5E2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A07BB0F-F72A-1D0D-0DD9-85CA868F28F2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6181E8-C9E7-C406-9A8A-221D02D0427E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27B9EB-AB29-6FC0-B64A-8AAE1ED2C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EEFD77EC-75F9-BBE9-1291-C675849A63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179443"/>
            <a:ext cx="5413651" cy="4681607"/>
          </a:xfrm>
          <a:prstGeom prst="rect">
            <a:avLst/>
          </a:prstGeom>
        </p:spPr>
        <p:txBody>
          <a:bodyPr/>
          <a:lstStyle>
            <a:lvl1pPr marL="230400" indent="-457200" algn="l">
              <a:spcBef>
                <a:spcPts val="2000"/>
              </a:spcBef>
              <a:spcAft>
                <a:spcPts val="600"/>
              </a:spcAft>
              <a:buFontTx/>
              <a:buBlip>
                <a:blip r:embed="rId3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Aft>
                <a:spcPts val="100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143000" indent="-228600"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002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0574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7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543649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E984906-0C05-7AE6-409B-7B9EE78CE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46345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FF3C02-DF20-DDF3-4F37-FBAA69062B9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6612" y="228736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Larsseit Light" pitchFamily="2" charset="77"/>
              </a:defRPr>
            </a:lvl5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2D5AB1B-8787-ED4A-FE50-7BC005CDD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345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5667B53-4493-71F5-A7FD-5EB3A1F5D25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28736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 b="0" i="0">
                <a:solidFill>
                  <a:schemeClr val="bg1"/>
                </a:solidFill>
                <a:latin typeface="Larsseit Light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Larsseit Light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Larsseit Light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Larsseit Light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Larsseit Light" pitchFamily="2" charset="77"/>
              </a:defRPr>
            </a:lvl5pPr>
          </a:lstStyle>
          <a:p>
            <a:pPr lvl="0"/>
            <a:r>
              <a:rPr lang="fr-FR" dirty="0"/>
              <a:t> 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7F0DFF-3684-9C35-12C6-43A1472CF05C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E912DE-8AD0-A6D6-7C17-F3E022B5D538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AD9A3-6D23-2372-65B4-246BBF60C0CC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3">
            <a:extLst>
              <a:ext uri="{FF2B5EF4-FFF2-40B4-BE49-F238E27FC236}">
                <a16:creationId xmlns:a16="http://schemas.microsoft.com/office/drawing/2014/main" id="{1E567FB8-5F35-A724-A3D8-8548A952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9" y="317081"/>
            <a:ext cx="10395278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AC8C56-4499-DFDC-DE02-F8BB9F65E3DE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021B3-59A2-2847-459A-111F803DAC87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3D6556-057D-43E7-A11D-E67E95461A9D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1F0453E-8362-801A-E5B5-518434C500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2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golf, sport athlétique, sport, arts de la table&#10;&#10;Description générée automatiquement">
            <a:extLst>
              <a:ext uri="{FF2B5EF4-FFF2-40B4-BE49-F238E27FC236}">
                <a16:creationId xmlns:a16="http://schemas.microsoft.com/office/drawing/2014/main" id="{CEA25C9E-38E7-3002-AE51-B81B7DBFC9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79513" y="2340162"/>
            <a:ext cx="12192000" cy="3017520"/>
          </a:xfrm>
          <a:prstGeom prst="rect">
            <a:avLst/>
          </a:prstGeom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D780C14-75AF-93A4-F713-588743E75A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1080575"/>
            <a:ext cx="528841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Larsseit" pitchFamily="2" charset="7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DBA01D-7A32-2EFF-00C2-8C3939A5FD3E}"/>
              </a:ext>
            </a:extLst>
          </p:cNvPr>
          <p:cNvSpPr txBox="1"/>
          <p:nvPr userDrawn="1"/>
        </p:nvSpPr>
        <p:spPr>
          <a:xfrm>
            <a:off x="428171" y="-7402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5DD599-EEA4-44A1-3F1C-B315D888A79B}"/>
              </a:ext>
            </a:extLst>
          </p:cNvPr>
          <p:cNvSpPr/>
          <p:nvPr userDrawn="1"/>
        </p:nvSpPr>
        <p:spPr>
          <a:xfrm>
            <a:off x="6932343" y="6615101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B26751-AADC-A8C3-8737-B888F375CF9B}"/>
              </a:ext>
            </a:extLst>
          </p:cNvPr>
          <p:cNvSpPr/>
          <p:nvPr userDrawn="1"/>
        </p:nvSpPr>
        <p:spPr>
          <a:xfrm>
            <a:off x="6932343" y="6618061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A74920-2AE7-94ED-3D57-765ADB5A626B}"/>
              </a:ext>
            </a:extLst>
          </p:cNvPr>
          <p:cNvSpPr/>
          <p:nvPr userDrawn="1"/>
        </p:nvSpPr>
        <p:spPr>
          <a:xfrm>
            <a:off x="7746381" y="6618061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itre 13">
            <a:extLst>
              <a:ext uri="{FF2B5EF4-FFF2-40B4-BE49-F238E27FC236}">
                <a16:creationId xmlns:a16="http://schemas.microsoft.com/office/drawing/2014/main" id="{C22D09A2-D6B7-7C3B-1A8C-42258B463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38" y="317081"/>
            <a:ext cx="10448287" cy="488901"/>
          </a:xfrm>
        </p:spPr>
        <p:txBody>
          <a:bodyPr>
            <a:noAutofit/>
          </a:bodyPr>
          <a:lstStyle>
            <a:lvl1pPr algn="l">
              <a:defRPr sz="2400" b="1" i="0">
                <a:solidFill>
                  <a:srgbClr val="282B2A"/>
                </a:solidFill>
                <a:latin typeface="Larsseit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A80E26-541C-48D3-A005-E8F6728B4BC9}"/>
              </a:ext>
            </a:extLst>
          </p:cNvPr>
          <p:cNvSpPr/>
          <p:nvPr userDrawn="1"/>
        </p:nvSpPr>
        <p:spPr>
          <a:xfrm>
            <a:off x="1" y="809033"/>
            <a:ext cx="5259658" cy="81981"/>
          </a:xfrm>
          <a:prstGeom prst="rect">
            <a:avLst/>
          </a:prstGeom>
          <a:solidFill>
            <a:srgbClr val="28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9E4250-43DB-A19F-7ED2-888649F77140}"/>
              </a:ext>
            </a:extLst>
          </p:cNvPr>
          <p:cNvSpPr/>
          <p:nvPr userDrawn="1"/>
        </p:nvSpPr>
        <p:spPr>
          <a:xfrm>
            <a:off x="4445620" y="805982"/>
            <a:ext cx="814038" cy="85032"/>
          </a:xfrm>
          <a:prstGeom prst="rect">
            <a:avLst/>
          </a:prstGeom>
          <a:solidFill>
            <a:srgbClr val="E63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F98112-A978-1E0C-3775-15630538B701}"/>
              </a:ext>
            </a:extLst>
          </p:cNvPr>
          <p:cNvSpPr/>
          <p:nvPr userDrawn="1"/>
        </p:nvSpPr>
        <p:spPr>
          <a:xfrm>
            <a:off x="3631582" y="805982"/>
            <a:ext cx="814038" cy="85032"/>
          </a:xfrm>
          <a:prstGeom prst="rect">
            <a:avLst/>
          </a:prstGeom>
          <a:solidFill>
            <a:srgbClr val="36B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F5ECEA-3245-1DC8-98D3-64979FB4A9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5327" y="434598"/>
            <a:ext cx="1286257" cy="253866"/>
          </a:xfrm>
          <a:prstGeom prst="rect">
            <a:avLst/>
          </a:prstGeom>
        </p:spPr>
      </p:pic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7430AE0B-E1D8-8883-3EE3-FAF19A4AA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6575" y="1073427"/>
            <a:ext cx="5453408" cy="4903304"/>
          </a:xfrm>
          <a:prstGeom prst="rect">
            <a:avLst/>
          </a:prstGeom>
        </p:spPr>
        <p:txBody>
          <a:bodyPr/>
          <a:lstStyle>
            <a:lvl1pPr marL="230400" indent="-457200">
              <a:spcBef>
                <a:spcPts val="2000"/>
              </a:spcBef>
              <a:spcAft>
                <a:spcPts val="600"/>
              </a:spcAft>
              <a:buFontTx/>
              <a:buBlip>
                <a:blip r:embed="rId4"/>
              </a:buBlip>
              <a:defRPr b="0" i="0">
                <a:solidFill>
                  <a:schemeClr val="tx1"/>
                </a:solidFill>
                <a:latin typeface="Larsseit" pitchFamily="2" charset="77"/>
              </a:defRPr>
            </a:lvl1pPr>
            <a:lvl2pPr marL="685800" indent="-228600">
              <a:spcAft>
                <a:spcPts val="1000"/>
              </a:spcAft>
              <a:buFontTx/>
              <a:buBlip>
                <a:blip r:embed="rId5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2pPr>
            <a:lvl3pPr marL="1143000" indent="-228600">
              <a:buFontTx/>
              <a:buBlip>
                <a:blip r:embed="rId6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3pPr>
            <a:lvl4pPr marL="1600200" indent="-228600">
              <a:buFontTx/>
              <a:buBlip>
                <a:blip r:embed="rId7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4pPr>
            <a:lvl5pPr marL="2057400" indent="-228600">
              <a:buFontTx/>
              <a:buBlip>
                <a:blip r:embed="rId7"/>
              </a:buBlip>
              <a:defRPr b="0" i="0">
                <a:solidFill>
                  <a:schemeClr val="tx1"/>
                </a:solidFill>
                <a:latin typeface="Larsseit Light" pitchFamily="2" charset="77"/>
              </a:defRPr>
            </a:lvl5pPr>
            <a:lvl6pPr marL="2571750" indent="-285750">
              <a:buFontTx/>
              <a:buBlip>
                <a:blip r:embed="rId8"/>
              </a:buBlip>
              <a:defRPr b="0" i="0">
                <a:latin typeface="Larsseit Light" pitchFamily="2" charset="77"/>
              </a:defRPr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  <a:p>
            <a:pPr lvl="5"/>
            <a:r>
              <a:rPr lang="fr-FR" dirty="0"/>
              <a:t>Sixième niveau</a:t>
            </a:r>
          </a:p>
        </p:txBody>
      </p:sp>
    </p:spTree>
    <p:extLst>
      <p:ext uri="{BB962C8B-B14F-4D97-AF65-F5344CB8AC3E}">
        <p14:creationId xmlns:p14="http://schemas.microsoft.com/office/powerpoint/2010/main" val="203212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itre 8">
            <a:extLst>
              <a:ext uri="{FF2B5EF4-FFF2-40B4-BE49-F238E27FC236}">
                <a16:creationId xmlns:a16="http://schemas.microsoft.com/office/drawing/2014/main" id="{C019FBB8-4CD0-9B0E-D339-8CA2A9A5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71539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1" r:id="rId3"/>
    <p:sldLayoutId id="2147483656" r:id="rId4"/>
    <p:sldLayoutId id="2147483653" r:id="rId5"/>
    <p:sldLayoutId id="2147483657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matomo.cloud/" TargetMode="External"/><Relationship Id="rId7" Type="http://schemas.openxmlformats.org/officeDocument/2006/relationships/hyperlink" Target="https://www.dynatrace.com/news/blog/observability-vs-monitoring/" TargetMode="External"/><Relationship Id="rId2" Type="http://schemas.openxmlformats.org/officeDocument/2006/relationships/hyperlink" Target="https://www.elastic.co/fr/demo-gallery/observability-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ptrends.fr/qu-est-ce-que/monitoring-application-web" TargetMode="External"/><Relationship Id="rId5" Type="http://schemas.openxmlformats.org/officeDocument/2006/relationships/hyperlink" Target="https://www.splunk.com/fr_fr/data-insider/what-is-observability.html" TargetMode="External"/><Relationship Id="rId4" Type="http://schemas.openxmlformats.org/officeDocument/2006/relationships/hyperlink" Target="https://github.com/elastic/bea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DEF599-73D9-6B52-39B9-6818B8DA4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Du chaos à la maîtrise de sa prod grâce au monitoring</a:t>
            </a:r>
          </a:p>
        </p:txBody>
      </p:sp>
      <p:pic>
        <p:nvPicPr>
          <p:cNvPr id="7" name="Image 6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F986D162-4268-C719-C774-46B333CE7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165" y="4874414"/>
            <a:ext cx="1976859" cy="19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04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Notre prod ne tenait que sur une patte depuis plusieurs jours !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8F9A0F15-9177-0FCA-0D83-E6C96726F5A4}"/>
                </a:ext>
              </a:extLst>
            </p:cNvPr>
            <p:cNvSpPr/>
            <p:nvPr/>
          </p:nvSpPr>
          <p:spPr>
            <a:xfrm>
              <a:off x="337010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Le </a:t>
              </a:r>
              <a:r>
                <a:rPr lang="fr-FR" sz="1600" kern="1200" dirty="0" err="1"/>
                <a:t>load</a:t>
              </a:r>
              <a:r>
                <a:rPr lang="fr-FR" sz="1600" kern="1200" dirty="0"/>
                <a:t> balancer ne redirige plus de trafic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Fin janvier 2022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907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L’incident aurait largement pu être évité si on avait été en mesure de détecter ces signaux d’alertes…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7F048276-F8D1-991E-C56E-E059FAF58259}"/>
                </a:ext>
              </a:extLst>
            </p:cNvPr>
            <p:cNvSpPr/>
            <p:nvPr/>
          </p:nvSpPr>
          <p:spPr>
            <a:xfrm>
              <a:off x="95820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Utilisation CPU et </a:t>
              </a:r>
              <a:r>
                <a:rPr lang="fr-FR" sz="1600" dirty="0"/>
                <a:t>Mémoire ↗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Courant janvier 202</a:t>
              </a:r>
              <a:r>
                <a:rPr lang="fr-FR" sz="1600" dirty="0"/>
                <a:t>2</a:t>
              </a:r>
              <a:endParaRPr lang="fr-FR" sz="1600" kern="1200" dirty="0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8F9A0F15-9177-0FCA-0D83-E6C96726F5A4}"/>
                </a:ext>
              </a:extLst>
            </p:cNvPr>
            <p:cNvSpPr/>
            <p:nvPr/>
          </p:nvSpPr>
          <p:spPr>
            <a:xfrm>
              <a:off x="337010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Le </a:t>
              </a:r>
              <a:r>
                <a:rPr lang="fr-FR" sz="1600" kern="1200" dirty="0" err="1"/>
                <a:t>load</a:t>
              </a:r>
              <a:r>
                <a:rPr lang="fr-FR" sz="1600" kern="1200" dirty="0"/>
                <a:t> balancer ne redirige plus de trafic sur le serveur 1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Fin janvier 2022</a:t>
              </a:r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740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FA64C8-C959-B481-493B-838443F0C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Puisque des problèmes peuvent survenir, on doit </a:t>
            </a:r>
            <a:r>
              <a:rPr lang="fr-FR" b="1" dirty="0"/>
              <a:t>concevoir</a:t>
            </a:r>
            <a:r>
              <a:rPr lang="fr-FR" dirty="0"/>
              <a:t> notre système en conséquence</a:t>
            </a:r>
          </a:p>
          <a:p>
            <a:endParaRPr lang="fr-FR" dirty="0"/>
          </a:p>
          <a:p>
            <a:r>
              <a:rPr lang="fr-FR" dirty="0"/>
              <a:t>En particulier, on doit être capable de </a:t>
            </a:r>
            <a:r>
              <a:rPr lang="fr-FR" b="1" dirty="0"/>
              <a:t>détecter</a:t>
            </a:r>
            <a:r>
              <a:rPr lang="fr-FR" dirty="0"/>
              <a:t> et </a:t>
            </a:r>
            <a:r>
              <a:rPr lang="fr-FR" b="1" dirty="0"/>
              <a:t>prévenir</a:t>
            </a:r>
            <a:r>
              <a:rPr lang="fr-FR" dirty="0"/>
              <a:t> les dysfonctionnements avant qu’ils mènent au scénario catastrophe</a:t>
            </a:r>
          </a:p>
          <a:p>
            <a:endParaRPr lang="fr-FR" dirty="0"/>
          </a:p>
          <a:p>
            <a:r>
              <a:rPr lang="fr-FR" dirty="0"/>
              <a:t>On veut passer de la </a:t>
            </a:r>
            <a:r>
              <a:rPr lang="fr-FR" b="1" dirty="0"/>
              <a:t>réaction</a:t>
            </a:r>
            <a:r>
              <a:rPr lang="fr-FR" dirty="0"/>
              <a:t> à </a:t>
            </a:r>
            <a:r>
              <a:rPr lang="fr-FR" b="1" dirty="0"/>
              <a:t>l’anticipation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DF87B92-30E4-D883-E44E-88E154D4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de Murphy comme règle de conception</a:t>
            </a:r>
          </a:p>
        </p:txBody>
      </p:sp>
    </p:spTree>
    <p:extLst>
      <p:ext uri="{BB962C8B-B14F-4D97-AF65-F5344CB8AC3E}">
        <p14:creationId xmlns:p14="http://schemas.microsoft.com/office/powerpoint/2010/main" val="731795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103FAB33-B421-17D1-E7C4-50052BEF4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</a:t>
            </a:r>
            <a:r>
              <a:rPr lang="fr-FR" i="1" dirty="0"/>
              <a:t>monitoring </a:t>
            </a:r>
            <a:r>
              <a:rPr lang="fr-FR" dirty="0"/>
              <a:t>d’un système consiste en la </a:t>
            </a:r>
            <a:r>
              <a:rPr lang="fr-FR" b="1" dirty="0"/>
              <a:t>surveillance</a:t>
            </a:r>
            <a:r>
              <a:rPr lang="fr-FR" dirty="0"/>
              <a:t> de son bon fonctionnement. Pour cela on va utiliser des</a:t>
            </a:r>
            <a:r>
              <a:rPr lang="fr-FR" b="0" i="0" dirty="0">
                <a:solidFill>
                  <a:srgbClr val="363C44"/>
                </a:solidFill>
                <a:effectLst/>
                <a:latin typeface="splunk_data_sans"/>
              </a:rPr>
              <a:t> outils afin de collecter et analyser des données et les traduire en informations exploitables</a:t>
            </a:r>
            <a:endParaRPr lang="fr-FR" i="1" dirty="0"/>
          </a:p>
          <a:p>
            <a:pPr marL="0" indent="0">
              <a:buNone/>
            </a:pPr>
            <a:endParaRPr lang="fr-FR" i="1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930FCA3-A594-0F4C-7A64-BFC06CE4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</a:t>
            </a:r>
          </a:p>
        </p:txBody>
      </p:sp>
    </p:spTree>
    <p:extLst>
      <p:ext uri="{BB962C8B-B14F-4D97-AF65-F5344CB8AC3E}">
        <p14:creationId xmlns:p14="http://schemas.microsoft.com/office/powerpoint/2010/main" val="2660975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S’assurer de la disponibilité / uptime d’un service, être prévenu au plus vite en cas d’indisponibilité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Sonde pour tester la disponibilité et mise en place d’alertes</a:t>
            </a:r>
            <a:endParaRPr kumimoji="0" lang="fr-FR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Le monitoring de disponibilité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0105D13-2F95-F89D-2B12-85BB1824D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916" y="2727333"/>
            <a:ext cx="8491473" cy="36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63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Analyser les indicateurs des systèmes et services en temps-réel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Installation d’un binaire sur une machine afin de collecter et exploiter </a:t>
            </a:r>
            <a:r>
              <a:rPr lang="fr-FR" dirty="0">
                <a:solidFill>
                  <a:srgbClr val="282B2A"/>
                </a:solidFill>
              </a:rPr>
              <a:t>l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es principales métriques système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lang="fr-FR" dirty="0">
              <a:solidFill>
                <a:srgbClr val="282B2A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Le monitoring serveur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FFC640-5585-F7A6-A525-5A6479183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815" y="3645695"/>
            <a:ext cx="10288369" cy="22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6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Analyser les indicateurs liés à une application en temps-réel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Utilisation d’un agent embarqué pour fournir des statistiques détaillées sur la performance et les erreurs d’une application web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Le monitoring applicatif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C49C65-1E8C-5EB3-8366-EB5A418D8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474" y="2657124"/>
            <a:ext cx="6436102" cy="19771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92A54C9-02B0-AA8D-DD8E-4FB2B3E09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374" y="4597179"/>
            <a:ext cx="7879172" cy="19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0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Tracer de bout en bout les requêtes applicatives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Utilisation d’un service pour analyser les requêtes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Le monitoring des requêtes / </a:t>
            </a:r>
            <a:r>
              <a:rPr lang="fr-FR" dirty="0" err="1"/>
              <a:t>distributed</a:t>
            </a:r>
            <a:r>
              <a:rPr lang="fr-FR" dirty="0"/>
              <a:t> tracing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5B541E-7C45-4318-87CC-B2CD372BB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44" y="2544684"/>
            <a:ext cx="10162434" cy="376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23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Objectif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Evaluer la user </a:t>
            </a:r>
            <a:r>
              <a:rPr kumimoji="0" lang="fr-F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experience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 des visiteurs</a:t>
            </a:r>
            <a:endParaRPr lang="fr-FR" dirty="0">
              <a:solidFill>
                <a:srgbClr val="282B2A"/>
              </a:solidFill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800" b="1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Moyen</a:t>
            </a:r>
            <a:r>
              <a:rPr kumimoji="0" lang="fr-FR" sz="28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: Tracker les visites et les comportements des utilisateurs en envoyant des événements vers une plateforme d’analyse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5. Le monitoring client / user </a:t>
            </a:r>
            <a:r>
              <a:rPr lang="fr-FR" dirty="0" err="1"/>
              <a:t>experience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550A65-7C3D-1875-8AB6-D10FB8F7C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5" y="3046757"/>
            <a:ext cx="10934950" cy="300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50DFA88-163D-6A9C-416A-1440A3F16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1" dirty="0" err="1">
                <a:solidFill>
                  <a:srgbClr val="000000"/>
                </a:solidFill>
                <a:effectLst/>
                <a:latin typeface="BerninaSans"/>
              </a:rPr>
              <a:t>L’observabilité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c’est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la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capacité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à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mesurer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et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comprendre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BerninaSans"/>
              </a:rPr>
              <a:t>l’état</a:t>
            </a:r>
            <a:r>
              <a:rPr lang="en-US" b="1" i="0" dirty="0">
                <a:solidFill>
                  <a:srgbClr val="000000"/>
                </a:solidFill>
                <a:effectLst/>
                <a:latin typeface="BerninaSans"/>
              </a:rPr>
              <a:t> interne d’un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BerninaSans"/>
              </a:rPr>
              <a:t>système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en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fonction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des données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qu’il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génère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comme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les logs,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BerninaSans"/>
              </a:rPr>
              <a:t>indicateurs</a:t>
            </a:r>
            <a:r>
              <a:rPr lang="en-US" b="0" i="0" dirty="0">
                <a:solidFill>
                  <a:srgbClr val="000000"/>
                </a:solidFill>
                <a:effectLst/>
                <a:latin typeface="BerninaSans"/>
              </a:rPr>
              <a:t> et traces.</a:t>
            </a: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44391E4-9A84-2B89-A748-8C7A9E36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L’observabilité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549DBD-8EA9-98A6-496B-84162750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02" y="2440056"/>
            <a:ext cx="6972369" cy="392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1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7550" indent="-514350">
              <a:buFont typeface="+mj-lt"/>
              <a:buAutoNum type="arabicPeriod"/>
            </a:pPr>
            <a:r>
              <a:rPr lang="fr-FR" dirty="0"/>
              <a:t>Le monitoring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Les principaux use cases de monitoring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L’observabilité</a:t>
            </a:r>
          </a:p>
          <a:p>
            <a:pPr marL="287550" indent="-514350">
              <a:buFont typeface="+mj-lt"/>
              <a:buAutoNum type="arabicPeriod"/>
            </a:pPr>
            <a:r>
              <a:rPr lang="fr-FR" dirty="0"/>
              <a:t>Démo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630591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50DFA88-163D-6A9C-416A-1440A3F167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44391E4-9A84-2B89-A748-8C7A9E363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Différentes plateformes d’</a:t>
            </a:r>
            <a:r>
              <a:rPr lang="fr-FR" dirty="0" err="1"/>
              <a:t>observability</a:t>
            </a:r>
            <a:endParaRPr lang="fr-FR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8FA911C-E8E3-02C1-F4FD-AB3E929D1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156" y="1605081"/>
            <a:ext cx="3441423" cy="61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C092C2A7-F495-7E1C-E46A-B8C45B056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074" y="2750233"/>
            <a:ext cx="1638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4DB4D39-CA25-047A-28C1-60BC6B762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75" y="4921112"/>
            <a:ext cx="4830231" cy="967822"/>
          </a:xfrm>
          <a:prstGeom prst="rect">
            <a:avLst/>
          </a:prstGeom>
        </p:spPr>
      </p:pic>
      <p:pic>
        <p:nvPicPr>
          <p:cNvPr id="2058" name="Picture 10" descr="logo de New Relic">
            <a:extLst>
              <a:ext uri="{FF2B5EF4-FFF2-40B4-BE49-F238E27FC236}">
                <a16:creationId xmlns:a16="http://schemas.microsoft.com/office/drawing/2014/main" id="{DE34F5C8-DE5B-0662-51D0-068771C60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38" y="1698245"/>
            <a:ext cx="2886039" cy="51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E67FB99-6638-87FF-F15E-0A7469938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446" y="5000367"/>
            <a:ext cx="4377635" cy="80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8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73EAFDAF-648D-8A5D-5AF4-DE486FDA5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 err="1">
                <a:latin typeface="Larsseit"/>
              </a:rPr>
              <a:t>Observability</a:t>
            </a:r>
            <a:r>
              <a:rPr lang="fr-FR" b="1" dirty="0">
                <a:latin typeface="Larsseit"/>
              </a:rPr>
              <a:t> </a:t>
            </a:r>
            <a:r>
              <a:rPr lang="fr-FR" b="1" dirty="0" err="1">
                <a:latin typeface="Larsseit"/>
              </a:rPr>
              <a:t>Overview</a:t>
            </a:r>
            <a:r>
              <a:rPr lang="fr-FR" b="1" dirty="0">
                <a:latin typeface="Larsseit"/>
              </a:rPr>
              <a:t>: </a:t>
            </a:r>
            <a:r>
              <a:rPr lang="fr-FR" dirty="0">
                <a:latin typeface="Larsseit"/>
                <a:hlinkClick r:id="rId2"/>
              </a:rPr>
              <a:t>https://www.elastic.co/fr/demo-gallery/observability-overview</a:t>
            </a:r>
            <a:endParaRPr lang="fr-FR" dirty="0">
              <a:latin typeface="Larsseit"/>
            </a:endParaRPr>
          </a:p>
          <a:p>
            <a:r>
              <a:rPr lang="fr-FR" b="1" dirty="0" err="1">
                <a:latin typeface="Larsseit"/>
              </a:rPr>
              <a:t>Matomo</a:t>
            </a:r>
            <a:r>
              <a:rPr lang="fr-FR" dirty="0">
                <a:latin typeface="Larsseit"/>
              </a:rPr>
              <a:t>: </a:t>
            </a:r>
            <a:r>
              <a:rPr lang="fr-FR" dirty="0">
                <a:latin typeface="Larsseit"/>
                <a:hlinkClick r:id="rId3"/>
              </a:rPr>
              <a:t>https://demo.matomo.cloud/</a:t>
            </a:r>
            <a:endParaRPr lang="fr-FR" dirty="0">
              <a:latin typeface="Larsseit"/>
            </a:endParaRPr>
          </a:p>
          <a:p>
            <a:r>
              <a:rPr lang="fr-FR" b="1" dirty="0">
                <a:latin typeface="Larsseit"/>
              </a:rPr>
              <a:t>Beats</a:t>
            </a:r>
            <a:r>
              <a:rPr lang="fr-FR" dirty="0">
                <a:latin typeface="Larsseit"/>
              </a:rPr>
              <a:t>: </a:t>
            </a:r>
            <a:r>
              <a:rPr lang="fr-FR" dirty="0">
                <a:latin typeface="Larsseit"/>
                <a:hlinkClick r:id="rId4"/>
              </a:rPr>
              <a:t>https://github.com/elastic/beats</a:t>
            </a:r>
            <a:endParaRPr lang="fr-FR" dirty="0">
              <a:latin typeface="Larsseit"/>
            </a:endParaRPr>
          </a:p>
          <a:p>
            <a:r>
              <a:rPr lang="fr-FR" b="1" dirty="0">
                <a:latin typeface="Larsseit"/>
              </a:rPr>
              <a:t>Articles</a:t>
            </a:r>
            <a:r>
              <a:rPr lang="fr-FR" dirty="0">
                <a:latin typeface="Larsseit"/>
              </a:rPr>
              <a:t>:</a:t>
            </a:r>
          </a:p>
          <a:p>
            <a:pPr lvl="1"/>
            <a:r>
              <a:rPr lang="fr-FR" dirty="0">
                <a:latin typeface="Larsseit"/>
              </a:rPr>
              <a:t> </a:t>
            </a:r>
            <a:r>
              <a:rPr lang="fr-FR" dirty="0">
                <a:latin typeface="Larsseit"/>
                <a:hlinkClick r:id="rId5"/>
              </a:rPr>
              <a:t>https://www.splunk.com/fr_fr/data-insider/what-is-observability.html</a:t>
            </a:r>
            <a:endParaRPr lang="fr-FR" dirty="0">
              <a:latin typeface="Larsseit"/>
            </a:endParaRPr>
          </a:p>
          <a:p>
            <a:pPr lvl="1"/>
            <a:r>
              <a:rPr lang="fr-FR" dirty="0">
                <a:latin typeface="Larsseit"/>
                <a:hlinkClick r:id="rId6"/>
              </a:rPr>
              <a:t>https://www.uptrends.fr/qu-est-ce-que/monitoring-application-web</a:t>
            </a:r>
            <a:endParaRPr lang="fr-FR" dirty="0">
              <a:latin typeface="Larsseit"/>
            </a:endParaRPr>
          </a:p>
          <a:p>
            <a:pPr lvl="1"/>
            <a:r>
              <a:rPr lang="fr-FR" dirty="0">
                <a:latin typeface="Larsseit"/>
                <a:hlinkClick r:id="rId7"/>
              </a:rPr>
              <a:t>https://www.dynatrace.com/news/blog/observability-vs-monitoring/</a:t>
            </a:r>
            <a:endParaRPr lang="fr-FR" dirty="0">
              <a:latin typeface="Larsseit"/>
            </a:endParaRPr>
          </a:p>
          <a:p>
            <a:pPr lvl="1"/>
            <a:endParaRPr lang="fr-FR" dirty="0">
              <a:latin typeface="Larsseit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D23950CA-03E3-21AB-2C18-F21AC085F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Ressources utiles</a:t>
            </a:r>
          </a:p>
        </p:txBody>
      </p:sp>
    </p:spTree>
    <p:extLst>
      <p:ext uri="{BB962C8B-B14F-4D97-AF65-F5344CB8AC3E}">
        <p14:creationId xmlns:p14="http://schemas.microsoft.com/office/powerpoint/2010/main" val="258839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BF3A949-87F3-7A9C-CF8C-66F5EA7E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618" y="3671051"/>
            <a:ext cx="10164763" cy="2406727"/>
          </a:xfrm>
        </p:spPr>
        <p:txBody>
          <a:bodyPr>
            <a:normAutofit/>
          </a:bodyPr>
          <a:lstStyle/>
          <a:p>
            <a:r>
              <a:rPr lang="fr-FR" sz="7200" dirty="0"/>
              <a:t>Questions ? </a:t>
            </a:r>
            <a:br>
              <a:rPr lang="fr-FR" sz="5400" dirty="0"/>
            </a:br>
            <a:br>
              <a:rPr lang="fr-FR" sz="5400" dirty="0"/>
            </a:br>
            <a:r>
              <a:rPr lang="fr-FR" sz="3600" dirty="0"/>
              <a:t>Merci beaucoup pour votre attention !</a:t>
            </a:r>
            <a:endParaRPr lang="fr-FR" sz="5400" dirty="0"/>
          </a:p>
        </p:txBody>
      </p:sp>
      <p:pic>
        <p:nvPicPr>
          <p:cNvPr id="3" name="Image 2" descr="Une image contenant motif, carré, pixel, conception&#10;&#10;Description générée automatiquement">
            <a:extLst>
              <a:ext uri="{FF2B5EF4-FFF2-40B4-BE49-F238E27FC236}">
                <a16:creationId xmlns:a16="http://schemas.microsoft.com/office/drawing/2014/main" id="{70477CF4-CED6-DAC9-161E-1469159B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5165" y="4874414"/>
            <a:ext cx="1976859" cy="19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A84A9BE-2545-5CB9-EA3C-3342CC82B2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fr-F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fr-FR" sz="3600" dirty="0">
                <a:solidFill>
                  <a:srgbClr val="202122"/>
                </a:solidFill>
                <a:latin typeface="Arial" panose="020B0604020202020204" pitchFamily="34" charset="0"/>
              </a:rPr>
              <a:t>« </a:t>
            </a:r>
            <a:r>
              <a:rPr lang="en-US" sz="3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Anything that can go wrong will go wrong, and at the worst possible time.</a:t>
            </a:r>
            <a:r>
              <a:rPr lang="fr-FR" sz="3600" dirty="0">
                <a:solidFill>
                  <a:srgbClr val="202122"/>
                </a:solidFill>
                <a:latin typeface="Arial" panose="020B0604020202020204" pitchFamily="34" charset="0"/>
              </a:rPr>
              <a:t> »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loi de Murphy</a:t>
            </a:r>
          </a:p>
        </p:txBody>
      </p:sp>
    </p:spTree>
    <p:extLst>
      <p:ext uri="{BB962C8B-B14F-4D97-AF65-F5344CB8AC3E}">
        <p14:creationId xmlns:p14="http://schemas.microsoft.com/office/powerpoint/2010/main" val="18764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17946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3601232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77F9A315-1B0E-AB52-0A9C-B37BFC11A802}"/>
                </a:ext>
              </a:extLst>
            </p:cNvPr>
            <p:cNvSpPr/>
            <p:nvPr/>
          </p:nvSpPr>
          <p:spPr>
            <a:xfrm>
              <a:off x="5781997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2 tombe malade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8EB7A3-CFAC-AB96-7460-1CD8B0DEA728}"/>
              </a:ext>
            </a:extLst>
          </p:cNvPr>
          <p:cNvSpPr txBox="1"/>
          <p:nvPr/>
        </p:nvSpPr>
        <p:spPr>
          <a:xfrm>
            <a:off x="6882050" y="3694416"/>
            <a:ext cx="57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👨🏻‍💻</a:t>
            </a:r>
          </a:p>
        </p:txBody>
      </p:sp>
    </p:spTree>
    <p:extLst>
      <p:ext uri="{BB962C8B-B14F-4D97-AF65-F5344CB8AC3E}">
        <p14:creationId xmlns:p14="http://schemas.microsoft.com/office/powerpoint/2010/main" val="183429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325AFB7E-46DD-8DEF-3533-48E7DEFDEB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lang="fr-FR" noProof="0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endParaRPr kumimoji="0" lang="fr-FR" sz="900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fr-FR" sz="2400" dirty="0">
                <a:solidFill>
                  <a:srgbClr val="282B2A"/>
                </a:solidFill>
              </a:rPr>
              <a:t>Logs non exhaustifs</a:t>
            </a: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282B2A"/>
                </a:solidFill>
                <a:effectLst/>
                <a:uLnTx/>
                <a:uFillTx/>
                <a:latin typeface="Larsseit" pitchFamily="2" charset="77"/>
                <a:ea typeface="+mn-ea"/>
                <a:cs typeface="+mn-cs"/>
              </a:rPr>
              <a:t>Pas de métriques exploitables</a:t>
            </a:r>
          </a:p>
          <a:p>
            <a:pPr marL="230400" marR="0" lvl="0" indent="-457200" algn="l" defTabSz="914400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60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fr-FR" sz="2400" dirty="0">
                <a:solidFill>
                  <a:srgbClr val="282B2A"/>
                </a:solidFill>
              </a:rPr>
              <a:t>Pas de signaux d’alertes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282B2A"/>
              </a:solidFill>
              <a:effectLst/>
              <a:uLnTx/>
              <a:uFillTx/>
              <a:latin typeface="Larsseit" pitchFamily="2" charset="77"/>
              <a:ea typeface="+mn-ea"/>
              <a:cs typeface="+mn-cs"/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B012BDC-8BCC-C4E8-4E89-FAF8C86A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jour où j’ai fait l’expérience de la loi de Murphy…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1538823-FCF8-6002-F958-CC4818F5F7C7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6DFD878-323B-0A33-CEA5-0D5C203DF260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E78087CD-5EE3-66B6-475C-C2530E20F9FA}"/>
                </a:ext>
              </a:extLst>
            </p:cNvPr>
            <p:cNvSpPr/>
            <p:nvPr/>
          </p:nvSpPr>
          <p:spPr>
            <a:xfrm>
              <a:off x="958207" y="3109716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Démarrage nouvelle mission </a:t>
              </a:r>
              <a:br>
                <a:rPr lang="fr-FR" sz="1500" kern="1200" dirty="0"/>
              </a:br>
              <a:r>
                <a:rPr lang="fr-FR" sz="1500" kern="1200" dirty="0"/>
                <a:t> 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Fin janvier 2022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16E39F3F-43E1-A37F-1E30-6D33F0B2B682}"/>
                </a:ext>
              </a:extLst>
            </p:cNvPr>
            <p:cNvSpPr/>
            <p:nvPr/>
          </p:nvSpPr>
          <p:spPr>
            <a:xfrm>
              <a:off x="337010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1 part en congés</a:t>
              </a:r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77F9A315-1B0E-AB52-0A9C-B37BFC11A802}"/>
                </a:ext>
              </a:extLst>
            </p:cNvPr>
            <p:cNvSpPr/>
            <p:nvPr/>
          </p:nvSpPr>
          <p:spPr>
            <a:xfrm>
              <a:off x="5781997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Collègue 2 tombe malade</a:t>
              </a:r>
            </a:p>
          </p:txBody>
        </p:sp>
        <p:sp>
          <p:nvSpPr>
            <p:cNvPr id="16" name="Forme libre : forme 15">
              <a:extLst>
                <a:ext uri="{FF2B5EF4-FFF2-40B4-BE49-F238E27FC236}">
                  <a16:creationId xmlns:a16="http://schemas.microsoft.com/office/drawing/2014/main" id="{4DB38120-BF39-7106-BA6C-426F82F2BB0E}"/>
                </a:ext>
              </a:extLst>
            </p:cNvPr>
            <p:cNvSpPr/>
            <p:nvPr/>
          </p:nvSpPr>
          <p:spPr>
            <a:xfrm>
              <a:off x="8193892" y="3109717"/>
              <a:ext cx="2679883" cy="1071953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La prod tombe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5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500" kern="1200" dirty="0"/>
                <a:t>Début février 2022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183C1BAB-D2A6-B012-33F0-13BED29B5CBA}"/>
              </a:ext>
            </a:extLst>
          </p:cNvPr>
          <p:cNvSpPr txBox="1"/>
          <p:nvPr/>
        </p:nvSpPr>
        <p:spPr>
          <a:xfrm>
            <a:off x="1606110" y="3690674"/>
            <a:ext cx="1216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👨🏽‍💻</a:t>
            </a:r>
            <a:r>
              <a:rPr lang="fr-FR" dirty="0"/>
              <a:t>👨‍💻👨🏻‍💻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4F8BEED-2CBE-9F9C-D541-7C449224D3C7}"/>
              </a:ext>
            </a:extLst>
          </p:cNvPr>
          <p:cNvSpPr txBox="1"/>
          <p:nvPr/>
        </p:nvSpPr>
        <p:spPr>
          <a:xfrm>
            <a:off x="4286139" y="3690674"/>
            <a:ext cx="8651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👨‍💻👨🏻‍💻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8EB7A3-CFAC-AB96-7460-1CD8B0DEA728}"/>
              </a:ext>
            </a:extLst>
          </p:cNvPr>
          <p:cNvSpPr txBox="1"/>
          <p:nvPr/>
        </p:nvSpPr>
        <p:spPr>
          <a:xfrm>
            <a:off x="6882050" y="3694416"/>
            <a:ext cx="579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👨🏻‍💻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DEBEA43-3CB5-FA0F-07EF-7CD8E662D9EB}"/>
              </a:ext>
            </a:extLst>
          </p:cNvPr>
          <p:cNvSpPr txBox="1"/>
          <p:nvPr/>
        </p:nvSpPr>
        <p:spPr>
          <a:xfrm>
            <a:off x="9278347" y="3690674"/>
            <a:ext cx="632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💥</a:t>
            </a:r>
          </a:p>
        </p:txBody>
      </p:sp>
      <p:pic>
        <p:nvPicPr>
          <p:cNvPr id="21" name="Image 20" descr="Une image contenant habits, personne, Visage humain, cravate&#10;&#10;Description générée automatiquement">
            <a:extLst>
              <a:ext uri="{FF2B5EF4-FFF2-40B4-BE49-F238E27FC236}">
                <a16:creationId xmlns:a16="http://schemas.microsoft.com/office/drawing/2014/main" id="{16A3E2CE-C84F-24B0-FBF3-8CEE512AF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374" y="4256089"/>
            <a:ext cx="2286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Reverse engineering rendu possible bien plus tard avec les outils que nous avons mis en place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2695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457DA07-F5BB-D99F-7523-EFCA9E4B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s’est-il passé ?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0847011-D335-CDA5-F6CB-BB2A06DBD9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Contexte: 2 serveurs applicatifs on-</a:t>
            </a:r>
            <a:r>
              <a:rPr lang="fr-FR" dirty="0" err="1"/>
              <a:t>premise</a:t>
            </a:r>
            <a:r>
              <a:rPr lang="fr-FR" dirty="0"/>
              <a:t> et un </a:t>
            </a:r>
            <a:r>
              <a:rPr lang="fr-FR" dirty="0" err="1"/>
              <a:t>load</a:t>
            </a:r>
            <a:r>
              <a:rPr lang="fr-FR" dirty="0"/>
              <a:t> balancer pour répartir la charge entre les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Signaux d’alertes sur le serveur 2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9ECCA6-6901-BCD6-DB08-BC51511BFB32}"/>
              </a:ext>
            </a:extLst>
          </p:cNvPr>
          <p:cNvGrpSpPr/>
          <p:nvPr/>
        </p:nvGrpSpPr>
        <p:grpSpPr>
          <a:xfrm>
            <a:off x="1003710" y="434744"/>
            <a:ext cx="9924775" cy="5418667"/>
            <a:chOff x="953604" y="936361"/>
            <a:chExt cx="9924775" cy="541866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5F7B21-42BF-CCBA-149C-A4215ABBA114}"/>
                </a:ext>
              </a:extLst>
            </p:cNvPr>
            <p:cNvSpPr/>
            <p:nvPr/>
          </p:nvSpPr>
          <p:spPr>
            <a:xfrm>
              <a:off x="953604" y="936361"/>
              <a:ext cx="9924775" cy="5418667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7A28B1A1-1F05-0842-8D6C-4AE5ECFCC0BD}"/>
                </a:ext>
              </a:extLst>
            </p:cNvPr>
            <p:cNvSpPr/>
            <p:nvPr/>
          </p:nvSpPr>
          <p:spPr>
            <a:xfrm>
              <a:off x="5781997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dirty="0"/>
                <a:t>Latence ↗ et </a:t>
              </a:r>
              <a:r>
                <a:rPr lang="fr-FR" sz="1600" dirty="0" err="1"/>
                <a:t>throughput</a:t>
              </a:r>
              <a:r>
                <a:rPr lang="fr-FR" sz="1600" dirty="0"/>
                <a:t> ↘ sur le serveur 2</a:t>
              </a:r>
            </a:p>
            <a:p>
              <a:pPr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Quelques heures avant</a:t>
              </a:r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47824891-F274-AF5E-65F7-705F70C4F7A9}"/>
                </a:ext>
              </a:extLst>
            </p:cNvPr>
            <p:cNvSpPr/>
            <p:nvPr/>
          </p:nvSpPr>
          <p:spPr>
            <a:xfrm>
              <a:off x="8193892" y="2840139"/>
              <a:ext cx="2679883" cy="1443317"/>
            </a:xfrm>
            <a:custGeom>
              <a:avLst/>
              <a:gdLst>
                <a:gd name="connsiteX0" fmla="*/ 0 w 2679883"/>
                <a:gd name="connsiteY0" fmla="*/ 0 h 1071953"/>
                <a:gd name="connsiteX1" fmla="*/ 2143907 w 2679883"/>
                <a:gd name="connsiteY1" fmla="*/ 0 h 1071953"/>
                <a:gd name="connsiteX2" fmla="*/ 2679883 w 2679883"/>
                <a:gd name="connsiteY2" fmla="*/ 535977 h 1071953"/>
                <a:gd name="connsiteX3" fmla="*/ 2143907 w 2679883"/>
                <a:gd name="connsiteY3" fmla="*/ 1071953 h 1071953"/>
                <a:gd name="connsiteX4" fmla="*/ 0 w 2679883"/>
                <a:gd name="connsiteY4" fmla="*/ 1071953 h 1071953"/>
                <a:gd name="connsiteX5" fmla="*/ 535977 w 2679883"/>
                <a:gd name="connsiteY5" fmla="*/ 535977 h 1071953"/>
                <a:gd name="connsiteX6" fmla="*/ 0 w 2679883"/>
                <a:gd name="connsiteY6" fmla="*/ 0 h 107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883" h="1071953">
                  <a:moveTo>
                    <a:pt x="0" y="0"/>
                  </a:moveTo>
                  <a:lnTo>
                    <a:pt x="2143907" y="0"/>
                  </a:lnTo>
                  <a:lnTo>
                    <a:pt x="2679883" y="535977"/>
                  </a:lnTo>
                  <a:lnTo>
                    <a:pt x="2143907" y="1071953"/>
                  </a:lnTo>
                  <a:lnTo>
                    <a:pt x="0" y="1071953"/>
                  </a:lnTo>
                  <a:lnTo>
                    <a:pt x="535977" y="5359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95985" tIns="20003" rIns="555979" bIns="20003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L’application ne répond plus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200" kern="1200" dirty="0"/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600" kern="1200" dirty="0"/>
                <a:t>Début février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19572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282B2A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9325</TotalTime>
  <Words>1253</Words>
  <Application>Microsoft Office PowerPoint</Application>
  <PresentationFormat>Grand écran</PresentationFormat>
  <Paragraphs>203</Paragraphs>
  <Slides>22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BerninaSans</vt:lpstr>
      <vt:lpstr>Calibri</vt:lpstr>
      <vt:lpstr>Calibri Light</vt:lpstr>
      <vt:lpstr>Larsseit</vt:lpstr>
      <vt:lpstr>Larsseit Light</vt:lpstr>
      <vt:lpstr>Larsseit Medium</vt:lpstr>
      <vt:lpstr>splunk_data_sans</vt:lpstr>
      <vt:lpstr>Thème Office</vt:lpstr>
      <vt:lpstr>Du chaos à la maîtrise de sa prod grâce au monitoring</vt:lpstr>
      <vt:lpstr>Sommaire</vt:lpstr>
      <vt:lpstr>La loi de Murphy</vt:lpstr>
      <vt:lpstr>Le jour où j’ai fait l’expérience de la loi de Murphy…</vt:lpstr>
      <vt:lpstr>Le jour où j’ai fait l’expérience de la loi de Murphy…</vt:lpstr>
      <vt:lpstr>Le jour où j’ai fait l’expérience de la loi de Murphy…</vt:lpstr>
      <vt:lpstr>Le jour où j’ai fait l’expérience de la loi de Murphy…</vt:lpstr>
      <vt:lpstr>Que s’est-il passé ?</vt:lpstr>
      <vt:lpstr>Que s’est-il passé ?</vt:lpstr>
      <vt:lpstr>Que s’est-il passé ?</vt:lpstr>
      <vt:lpstr>Que s’est-il passé ?</vt:lpstr>
      <vt:lpstr>La loi de Murphy comme règle de conception</vt:lpstr>
      <vt:lpstr>Définition</vt:lpstr>
      <vt:lpstr>1. Le monitoring de disponibilité</vt:lpstr>
      <vt:lpstr>2. Le monitoring serveur</vt:lpstr>
      <vt:lpstr>3. Le monitoring applicatif</vt:lpstr>
      <vt:lpstr>4. Le monitoring des requêtes / distributed tracing</vt:lpstr>
      <vt:lpstr>5. Le monitoring client / user experience</vt:lpstr>
      <vt:lpstr>L’observabilité</vt:lpstr>
      <vt:lpstr>Différentes plateformes d’observability</vt:lpstr>
      <vt:lpstr>Ressources utiles</vt:lpstr>
      <vt:lpstr>Questions ?   Merci beaucoup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Adrien LE GALL</dc:creator>
  <cp:lastModifiedBy>Nicolas Griere</cp:lastModifiedBy>
  <cp:revision>50</cp:revision>
  <dcterms:created xsi:type="dcterms:W3CDTF">2022-06-14T09:17:18Z</dcterms:created>
  <dcterms:modified xsi:type="dcterms:W3CDTF">2024-01-24T23:33:20Z</dcterms:modified>
</cp:coreProperties>
</file>